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9F2"/>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17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229442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6566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3715287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3725854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2667244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152547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4068169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309799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1335495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3315510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F9DC4E-6B18-47D1-9062-80DE85FE9247}" type="datetimeFigureOut">
              <a:rPr kumimoji="1" lang="ja-JP" altLang="en-US" smtClean="0"/>
              <a:t>2023/9/29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2510751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CF9DC4E-6B18-47D1-9062-80DE85FE9247}" type="datetimeFigureOut">
              <a:rPr kumimoji="1" lang="ja-JP" altLang="en-US" smtClean="0"/>
              <a:t>2023/9/29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A06D054-AB48-4925-BCF9-6E57F47EC3DD}" type="slidenum">
              <a:rPr kumimoji="1" lang="ja-JP" altLang="en-US" smtClean="0"/>
              <a:t>‹#›</a:t>
            </a:fld>
            <a:endParaRPr kumimoji="1" lang="ja-JP" altLang="en-US"/>
          </a:p>
        </p:txBody>
      </p:sp>
    </p:spTree>
    <p:extLst>
      <p:ext uri="{BB962C8B-B14F-4D97-AF65-F5344CB8AC3E}">
        <p14:creationId xmlns:p14="http://schemas.microsoft.com/office/powerpoint/2010/main" val="1472562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楕円 30">
            <a:extLst>
              <a:ext uri="{FF2B5EF4-FFF2-40B4-BE49-F238E27FC236}">
                <a16:creationId xmlns:a16="http://schemas.microsoft.com/office/drawing/2014/main" id="{019DCDAF-3FC4-4663-B91D-57C0DB513CBA}"/>
              </a:ext>
            </a:extLst>
          </p:cNvPr>
          <p:cNvSpPr/>
          <p:nvPr/>
        </p:nvSpPr>
        <p:spPr>
          <a:xfrm>
            <a:off x="75247" y="4324800"/>
            <a:ext cx="3461330" cy="1679148"/>
          </a:xfrm>
          <a:prstGeom prst="ellipse">
            <a:avLst/>
          </a:prstGeom>
          <a:solidFill>
            <a:schemeClr val="accent4">
              <a:lumMod val="20000"/>
              <a:lumOff val="80000"/>
            </a:scheme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28" name="楕円 27">
            <a:extLst>
              <a:ext uri="{FF2B5EF4-FFF2-40B4-BE49-F238E27FC236}">
                <a16:creationId xmlns:a16="http://schemas.microsoft.com/office/drawing/2014/main" id="{57B6ED32-C428-4A18-A467-EC5192F685EC}"/>
              </a:ext>
            </a:extLst>
          </p:cNvPr>
          <p:cNvSpPr/>
          <p:nvPr/>
        </p:nvSpPr>
        <p:spPr>
          <a:xfrm>
            <a:off x="3660271" y="4401285"/>
            <a:ext cx="3013156" cy="1548378"/>
          </a:xfrm>
          <a:prstGeom prst="ellipse">
            <a:avLst/>
          </a:prstGeom>
          <a:solidFill>
            <a:srgbClr val="D8E9F2"/>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ja-JP" altLang="en-US" sz="1400" b="1" dirty="0">
              <a:solidFill>
                <a:sysClr val="windowText" lastClr="000000"/>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F0F2327-0172-426B-9F1D-E58270A5F229}"/>
              </a:ext>
            </a:extLst>
          </p:cNvPr>
          <p:cNvSpPr txBox="1"/>
          <p:nvPr/>
        </p:nvSpPr>
        <p:spPr>
          <a:xfrm>
            <a:off x="111004" y="5943665"/>
            <a:ext cx="4851035" cy="2246769"/>
          </a:xfrm>
          <a:prstGeom prst="rect">
            <a:avLst/>
          </a:prstGeom>
          <a:noFill/>
        </p:spPr>
        <p:txBody>
          <a:bodyPr wrap="square">
            <a:spAutoFit/>
          </a:bodyPr>
          <a:lstStyle/>
          <a:p>
            <a:pPr algn="just">
              <a:lnSpc>
                <a:spcPts val="600"/>
              </a:lnSpc>
            </a:pPr>
            <a:r>
              <a:rPr lang="en-US" altLang="ja-JP" sz="600" dirty="0">
                <a:latin typeface="Meiryo UI" panose="020B0604030504040204" pitchFamily="50" charset="-128"/>
                <a:ea typeface="Meiryo UI" panose="020B0604030504040204" pitchFamily="50" charset="-128"/>
              </a:rPr>
              <a:t>【</a:t>
            </a:r>
            <a:r>
              <a:rPr lang="ja-JP" altLang="en-US" sz="550" dirty="0">
                <a:latin typeface="Meiryo UI" panose="020B0604030504040204" pitchFamily="50" charset="-128"/>
                <a:ea typeface="Meiryo UI" panose="020B0604030504040204" pitchFamily="50" charset="-128"/>
              </a:rPr>
              <a:t>ご留意事項</a:t>
            </a:r>
            <a:r>
              <a:rPr lang="en-US" altLang="ja-JP" sz="550" dirty="0">
                <a:latin typeface="Meiryo UI" panose="020B0604030504040204" pitchFamily="50" charset="-128"/>
                <a:ea typeface="Meiryo UI" panose="020B0604030504040204" pitchFamily="50" charset="-128"/>
              </a:rPr>
              <a:t>】</a:t>
            </a:r>
          </a:p>
          <a:p>
            <a:pPr algn="just">
              <a:lnSpc>
                <a:spcPts val="600"/>
              </a:lnSpc>
            </a:pP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rPr>
              <a:t>　　●定員になり次第お申し込みを締め切らせていただきますのでお早めにお申し込みください</a:t>
            </a:r>
            <a:endParaRPr lang="en-US" altLang="ja-JP" sz="550" dirty="0">
              <a:latin typeface="Meiryo UI" panose="020B0604030504040204" pitchFamily="50" charset="-128"/>
              <a:ea typeface="Meiryo UI" panose="020B0604030504040204" pitchFamily="50" charset="-128"/>
            </a:endParaRPr>
          </a:p>
          <a:p>
            <a:pPr algn="just">
              <a:lnSpc>
                <a:spcPts val="600"/>
              </a:lnSpc>
            </a:pP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rPr>
              <a:t>　　</a:t>
            </a:r>
            <a:r>
              <a:rPr lang="en-US" altLang="ja-JP" sz="550" dirty="0">
                <a:latin typeface="Meiryo UI" panose="020B0604030504040204" pitchFamily="50" charset="-128"/>
                <a:ea typeface="Meiryo UI" panose="020B0604030504040204" pitchFamily="50" charset="-128"/>
              </a:rPr>
              <a:t>●</a:t>
            </a:r>
            <a:r>
              <a:rPr lang="ja-JP" altLang="en-US" sz="550" dirty="0">
                <a:latin typeface="Meiryo UI" panose="020B0604030504040204" pitchFamily="50" charset="-128"/>
                <a:ea typeface="Meiryo UI" panose="020B0604030504040204" pitchFamily="50" charset="-128"/>
              </a:rPr>
              <a:t>申込締め切りは</a:t>
            </a:r>
            <a:r>
              <a:rPr lang="en-US" altLang="ja-JP" sz="550" b="1" dirty="0">
                <a:solidFill>
                  <a:srgbClr val="FF0000"/>
                </a:solidFill>
                <a:latin typeface="Meiryo UI" panose="020B0604030504040204" pitchFamily="50" charset="-128"/>
                <a:ea typeface="Meiryo UI" panose="020B0604030504040204" pitchFamily="50" charset="-128"/>
              </a:rPr>
              <a:t>202</a:t>
            </a:r>
            <a:r>
              <a:rPr lang="ja-JP" altLang="en-US" sz="550" b="1" dirty="0">
                <a:solidFill>
                  <a:srgbClr val="FF0000"/>
                </a:solidFill>
                <a:latin typeface="Meiryo UI" panose="020B0604030504040204" pitchFamily="50" charset="-128"/>
                <a:ea typeface="Meiryo UI" panose="020B0604030504040204" pitchFamily="50" charset="-128"/>
              </a:rPr>
              <a:t>３年</a:t>
            </a:r>
            <a:r>
              <a:rPr lang="en-US" altLang="ja-JP" sz="550" b="1" dirty="0">
                <a:solidFill>
                  <a:srgbClr val="FF0000"/>
                </a:solidFill>
                <a:latin typeface="Meiryo UI" panose="020B0604030504040204" pitchFamily="50" charset="-128"/>
                <a:ea typeface="Meiryo UI" panose="020B0604030504040204" pitchFamily="50" charset="-128"/>
              </a:rPr>
              <a:t>10</a:t>
            </a:r>
            <a:r>
              <a:rPr lang="ja-JP" altLang="en-US" sz="550" b="1" dirty="0">
                <a:solidFill>
                  <a:srgbClr val="FF0000"/>
                </a:solidFill>
                <a:latin typeface="Meiryo UI" panose="020B0604030504040204" pitchFamily="50" charset="-128"/>
                <a:ea typeface="Meiryo UI" panose="020B0604030504040204" pitchFamily="50" charset="-128"/>
              </a:rPr>
              <a:t>月</a:t>
            </a:r>
            <a:r>
              <a:rPr lang="en-US" altLang="ja-JP" sz="550" b="1" dirty="0">
                <a:solidFill>
                  <a:srgbClr val="FF0000"/>
                </a:solidFill>
                <a:latin typeface="Meiryo UI" panose="020B0604030504040204" pitchFamily="50" charset="-128"/>
                <a:ea typeface="Meiryo UI" panose="020B0604030504040204" pitchFamily="50" charset="-128"/>
              </a:rPr>
              <a:t>25</a:t>
            </a:r>
            <a:r>
              <a:rPr lang="ja-JP" altLang="en-US" sz="550" b="1" dirty="0">
                <a:solidFill>
                  <a:srgbClr val="FF0000"/>
                </a:solidFill>
                <a:latin typeface="Meiryo UI" panose="020B0604030504040204" pitchFamily="50" charset="-128"/>
                <a:ea typeface="Meiryo UI" panose="020B0604030504040204" pitchFamily="50" charset="-128"/>
              </a:rPr>
              <a:t>日（水）</a:t>
            </a:r>
            <a:r>
              <a:rPr lang="ja-JP" altLang="en-US" sz="550" dirty="0">
                <a:latin typeface="Meiryo UI" panose="020B0604030504040204" pitchFamily="50" charset="-128"/>
                <a:ea typeface="Meiryo UI" panose="020B0604030504040204" pitchFamily="50" charset="-128"/>
              </a:rPr>
              <a:t>までとさせていただきます。</a:t>
            </a:r>
            <a:endParaRPr lang="en-US" altLang="ja-JP" sz="550" dirty="0">
              <a:latin typeface="Meiryo UI" panose="020B0604030504040204" pitchFamily="50" charset="-128"/>
              <a:ea typeface="Meiryo UI" panose="020B0604030504040204" pitchFamily="50" charset="-128"/>
            </a:endParaRPr>
          </a:p>
          <a:p>
            <a:pPr algn="just">
              <a:lnSpc>
                <a:spcPts val="600"/>
              </a:lnSpc>
            </a:pP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rPr>
              <a:t>　　</a:t>
            </a:r>
            <a:r>
              <a:rPr lang="en-US" altLang="ja-JP" sz="550" dirty="0">
                <a:latin typeface="Meiryo UI" panose="020B0604030504040204" pitchFamily="50" charset="-128"/>
                <a:ea typeface="Meiryo UI" panose="020B0604030504040204" pitchFamily="50" charset="-128"/>
              </a:rPr>
              <a:t>●</a:t>
            </a:r>
            <a:r>
              <a:rPr lang="ja-JP" altLang="en-US" sz="550" dirty="0">
                <a:latin typeface="Meiryo UI" panose="020B0604030504040204" pitchFamily="50" charset="-128"/>
                <a:ea typeface="Meiryo UI" panose="020B0604030504040204" pitchFamily="50" charset="-128"/>
              </a:rPr>
              <a:t>別途参加申し込み票に必要事項を記入のうえ、担当者におわたしください。</a:t>
            </a: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rPr>
              <a:t>　　</a:t>
            </a: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rPr>
              <a:t>　　</a:t>
            </a:r>
            <a:r>
              <a:rPr lang="en-US" altLang="ja-JP" sz="550" dirty="0">
                <a:latin typeface="Meiryo UI" panose="020B0604030504040204" pitchFamily="50" charset="-128"/>
                <a:ea typeface="Meiryo UI" panose="020B0604030504040204" pitchFamily="50" charset="-128"/>
              </a:rPr>
              <a:t>●</a:t>
            </a:r>
            <a:r>
              <a:rPr lang="ja-JP" altLang="en-US" sz="550" dirty="0">
                <a:latin typeface="Meiryo UI" panose="020B0604030504040204" pitchFamily="50" charset="-128"/>
                <a:ea typeface="Meiryo UI" panose="020B0604030504040204" pitchFamily="50" charset="-128"/>
              </a:rPr>
              <a:t>当日は、公共交通機関にてお越しください。</a:t>
            </a:r>
            <a:endParaRPr lang="en-US" altLang="ja-JP" sz="550" dirty="0">
              <a:latin typeface="Meiryo UI" panose="020B0604030504040204" pitchFamily="50" charset="-128"/>
              <a:ea typeface="Meiryo UI" panose="020B0604030504040204" pitchFamily="50" charset="-128"/>
            </a:endParaRPr>
          </a:p>
          <a:p>
            <a:pPr algn="just">
              <a:lnSpc>
                <a:spcPts val="600"/>
              </a:lnSpc>
            </a:pPr>
            <a:endParaRPr lang="en-US" altLang="ja-JP" sz="550" dirty="0">
              <a:latin typeface="Meiryo UI" panose="020B0604030504040204" pitchFamily="50" charset="-128"/>
              <a:ea typeface="Meiryo UI" panose="020B0604030504040204" pitchFamily="50" charset="-128"/>
            </a:endParaRPr>
          </a:p>
          <a:p>
            <a:pPr algn="just">
              <a:lnSpc>
                <a:spcPts val="600"/>
              </a:lnSpc>
            </a:pPr>
            <a:r>
              <a:rPr lang="ja-JP" altLang="en-US" sz="550" dirty="0">
                <a:latin typeface="Meiryo UI" panose="020B0604030504040204" pitchFamily="50" charset="-128"/>
                <a:ea typeface="Meiryo UI" panose="020B0604030504040204" pitchFamily="50" charset="-128"/>
                <a:cs typeface="Meiryo UI" panose="020B0604030504040204" pitchFamily="50" charset="-128"/>
              </a:rPr>
              <a:t>○個人の情報を当社に提供することにつきまして、ご本人にご了解をお取りいただきますようお願いいたします。</a:t>
            </a:r>
            <a:endParaRPr lang="en-US" altLang="ja-JP" sz="55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600"/>
              </a:lnSpc>
            </a:pPr>
            <a:endParaRPr lang="en-US" altLang="ja-JP" sz="55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○当社は取得いたしました個人情報を以下の目的で利用させていただきます。</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　・各種保険契約のお引き受け、ご継続・維持管理、保険金・給付金等のお支払い</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　・子会社・関連会社・提携会社等を含む各種商品・サービスのご案内・提供、ご契約の維持管理</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　</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　・当社業務に関する情報提供・運営管理、商品・サービスの充実</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　・その他保険に関連・付随する業務</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なお、当社におけるお客さまに関する情報の取り扱いについては、</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r>
              <a:rPr lang="ja-JP" altLang="en-US" sz="550" dirty="0">
                <a:latin typeface="Meiryo UI" panose="020B0604030504040204" pitchFamily="50" charset="-128"/>
                <a:ea typeface="Meiryo UI" panose="020B0604030504040204" pitchFamily="50" charset="-128"/>
              </a:rPr>
              <a:t>ホームページ（</a:t>
            </a:r>
            <a:r>
              <a:rPr lang="en-US" altLang="ja-JP" sz="550" dirty="0">
                <a:latin typeface="Meiryo UI" panose="020B0604030504040204" pitchFamily="50" charset="-128"/>
                <a:ea typeface="Meiryo UI" panose="020B0604030504040204" pitchFamily="50" charset="-128"/>
              </a:rPr>
              <a:t>https://www.meijiyasuda.co.jp/</a:t>
            </a:r>
            <a:r>
              <a:rPr lang="ja-JP" altLang="en-US" sz="550" dirty="0">
                <a:latin typeface="Meiryo UI" panose="020B0604030504040204" pitchFamily="50" charset="-128"/>
                <a:ea typeface="Meiryo UI" panose="020B0604030504040204" pitchFamily="50" charset="-128"/>
              </a:rPr>
              <a:t>）をご覧ください。</a:t>
            </a:r>
            <a:endParaRPr lang="en-US" altLang="ja-JP" sz="550" dirty="0">
              <a:latin typeface="Meiryo UI" panose="020B0604030504040204" pitchFamily="50" charset="-128"/>
              <a:ea typeface="Meiryo UI" panose="020B0604030504040204" pitchFamily="50" charset="-128"/>
            </a:endParaRPr>
          </a:p>
          <a:p>
            <a:pPr fontAlgn="auto">
              <a:lnSpc>
                <a:spcPts val="600"/>
              </a:lnSpc>
              <a:spcBef>
                <a:spcPts val="0"/>
              </a:spcBef>
              <a:spcAft>
                <a:spcPts val="0"/>
              </a:spcAft>
              <a:defRPr/>
            </a:pPr>
            <a:endParaRPr lang="ja-JP" altLang="en-US" sz="550" dirty="0">
              <a:latin typeface="Meiryo UI" panose="020B0604030504040204" pitchFamily="50" charset="-128"/>
              <a:ea typeface="Meiryo UI" panose="020B0604030504040204" pitchFamily="50" charset="-128"/>
            </a:endParaRPr>
          </a:p>
          <a:p>
            <a:pPr algn="just">
              <a:lnSpc>
                <a:spcPts val="600"/>
              </a:lnSpc>
            </a:pPr>
            <a:endParaRPr lang="en-US" altLang="ja-JP" sz="550" dirty="0">
              <a:latin typeface="Meiryo UI" panose="020B0604030504040204" pitchFamily="50" charset="-128"/>
              <a:ea typeface="Meiryo UI" panose="020B0604030504040204" pitchFamily="50" charset="-128"/>
            </a:endParaRPr>
          </a:p>
          <a:p>
            <a:pPr algn="just">
              <a:lnSpc>
                <a:spcPts val="600"/>
              </a:lnSpc>
            </a:pPr>
            <a:endParaRPr lang="en-US" altLang="ja-JP" sz="600" dirty="0">
              <a:latin typeface="Meiryo UI" panose="020B0604030504040204" pitchFamily="50" charset="-128"/>
              <a:ea typeface="Meiryo UI" panose="020B0604030504040204" pitchFamily="50" charset="-128"/>
            </a:endParaRPr>
          </a:p>
        </p:txBody>
      </p:sp>
      <p:sp>
        <p:nvSpPr>
          <p:cNvPr id="55" name="TextBox 47"/>
          <p:cNvSpPr txBox="1"/>
          <p:nvPr/>
        </p:nvSpPr>
        <p:spPr>
          <a:xfrm>
            <a:off x="0" y="-3128"/>
            <a:ext cx="6877802" cy="274641"/>
          </a:xfrm>
          <a:prstGeom prst="rect">
            <a:avLst/>
          </a:prstGeom>
          <a:solidFill>
            <a:schemeClr val="accent4">
              <a:lumMod val="40000"/>
              <a:lumOff val="60000"/>
            </a:schemeClr>
          </a:solidFill>
        </p:spPr>
        <p:txBody>
          <a:bodyPr wrap="square" rtlCol="0">
            <a:spAutoFit/>
          </a:bodyPr>
          <a:lstStyle/>
          <a:p>
            <a:pPr algn="ctr"/>
            <a:endParaRPr lang="zh-CN" altLang="en-US" sz="1400" b="1" dirty="0">
              <a:solidFill>
                <a:schemeClr val="bg1"/>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3859376" y="4416837"/>
            <a:ext cx="3013156" cy="13686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ysClr val="windowText" lastClr="000000"/>
                </a:solidFill>
                <a:latin typeface="Meiryo UI" panose="020B0604030504040204" pitchFamily="50" charset="-128"/>
                <a:ea typeface="Meiryo UI" panose="020B0604030504040204" pitchFamily="50" charset="-128"/>
              </a:rPr>
              <a:t>　　　　</a:t>
            </a:r>
            <a:r>
              <a:rPr lang="ja-JP" altLang="en-US" b="1" dirty="0">
                <a:solidFill>
                  <a:sysClr val="windowText" lastClr="000000"/>
                </a:solidFill>
                <a:latin typeface="Meiryo UI" panose="020B0604030504040204" pitchFamily="50" charset="-128"/>
                <a:ea typeface="Meiryo UI" panose="020B0604030504040204" pitchFamily="50" charset="-128"/>
              </a:rPr>
              <a:t>セミナーの概要</a:t>
            </a:r>
            <a:endParaRPr lang="en-US" altLang="ja-JP" sz="1400" b="1" dirty="0">
              <a:solidFill>
                <a:sysClr val="windowText" lastClr="000000"/>
              </a:solidFill>
              <a:latin typeface="Meiryo UI" panose="020B0604030504040204" pitchFamily="50" charset="-128"/>
              <a:ea typeface="Meiryo UI" panose="020B0604030504040204" pitchFamily="50" charset="-128"/>
            </a:endParaRPr>
          </a:p>
          <a:p>
            <a:pPr>
              <a:defRPr/>
            </a:pPr>
            <a:r>
              <a:rPr lang="en-US" altLang="ja-JP" sz="1300" b="1" dirty="0">
                <a:solidFill>
                  <a:sysClr val="windowText" lastClr="000000"/>
                </a:solidFill>
                <a:latin typeface="Meiryo UI" panose="020B0604030504040204" pitchFamily="50" charset="-128"/>
                <a:ea typeface="Meiryo UI" panose="020B0604030504040204" pitchFamily="50" charset="-128"/>
              </a:rPr>
              <a:t>1.</a:t>
            </a:r>
            <a:r>
              <a:rPr lang="ja-JP" altLang="en-US" sz="1300" b="1" dirty="0">
                <a:solidFill>
                  <a:sysClr val="windowText" lastClr="000000"/>
                </a:solidFill>
                <a:latin typeface="Meiryo UI" panose="020B0604030504040204" pitchFamily="50" charset="-128"/>
                <a:ea typeface="Meiryo UI" panose="020B0604030504040204" pitchFamily="50" charset="-128"/>
              </a:rPr>
              <a:t>大阪府のがん診療と地域連携</a:t>
            </a:r>
            <a:endParaRPr lang="en-US" altLang="ja-JP" sz="1300" b="1" dirty="0">
              <a:solidFill>
                <a:sysClr val="windowText" lastClr="000000"/>
              </a:solidFill>
              <a:latin typeface="Meiryo UI" panose="020B0604030504040204" pitchFamily="50" charset="-128"/>
              <a:ea typeface="Meiryo UI" panose="020B0604030504040204" pitchFamily="50" charset="-128"/>
            </a:endParaRPr>
          </a:p>
          <a:p>
            <a:pPr>
              <a:defRPr/>
            </a:pPr>
            <a:r>
              <a:rPr lang="en-US" altLang="ja-JP" sz="1300" b="1" dirty="0">
                <a:solidFill>
                  <a:sysClr val="windowText" lastClr="000000"/>
                </a:solidFill>
                <a:latin typeface="Meiryo UI" panose="020B0604030504040204" pitchFamily="50" charset="-128"/>
                <a:ea typeface="Meiryo UI" panose="020B0604030504040204" pitchFamily="50" charset="-128"/>
              </a:rPr>
              <a:t>2.</a:t>
            </a:r>
            <a:r>
              <a:rPr lang="ja-JP" altLang="en-US" sz="1300" b="1" dirty="0">
                <a:solidFill>
                  <a:sysClr val="windowText" lastClr="000000"/>
                </a:solidFill>
                <a:latin typeface="Meiryo UI" panose="020B0604030504040204" pitchFamily="50" charset="-128"/>
                <a:ea typeface="Meiryo UI" panose="020B0604030504040204" pitchFamily="50" charset="-128"/>
              </a:rPr>
              <a:t>がんとお金</a:t>
            </a:r>
            <a:endParaRPr lang="en-US" altLang="ja-JP" sz="1300" b="1" dirty="0">
              <a:solidFill>
                <a:sysClr val="windowText" lastClr="000000"/>
              </a:solidFill>
              <a:latin typeface="Meiryo UI" panose="020B0604030504040204" pitchFamily="50" charset="-128"/>
              <a:ea typeface="Meiryo UI" panose="020B0604030504040204" pitchFamily="50" charset="-128"/>
            </a:endParaRPr>
          </a:p>
          <a:p>
            <a:pPr>
              <a:defRPr/>
            </a:pPr>
            <a:r>
              <a:rPr lang="ja-JP" altLang="en-US" sz="1300" b="1" dirty="0">
                <a:solidFill>
                  <a:sysClr val="windowText" lastClr="000000"/>
                </a:solidFill>
                <a:latin typeface="Meiryo UI" panose="020B0604030504040204" pitchFamily="50" charset="-128"/>
                <a:ea typeface="Meiryo UI" panose="020B0604030504040204" pitchFamily="50" charset="-128"/>
              </a:rPr>
              <a:t>　 ～安心してがん治療を選ぶために～</a:t>
            </a:r>
            <a:endParaRPr lang="en-US" altLang="ja-JP" sz="1300" b="1" dirty="0">
              <a:solidFill>
                <a:sysClr val="windowText" lastClr="000000"/>
              </a:solidFill>
              <a:latin typeface="Meiryo UI" panose="020B0604030504040204" pitchFamily="50" charset="-128"/>
              <a:ea typeface="Meiryo UI" panose="020B0604030504040204" pitchFamily="50" charset="-128"/>
            </a:endParaRPr>
          </a:p>
          <a:p>
            <a:pPr>
              <a:defRPr/>
            </a:pPr>
            <a:r>
              <a:rPr lang="en-US" altLang="ja-JP" sz="1300" b="1" dirty="0">
                <a:solidFill>
                  <a:sysClr val="windowText" lastClr="000000"/>
                </a:solidFill>
                <a:latin typeface="Meiryo UI" panose="020B0604030504040204" pitchFamily="50" charset="-128"/>
                <a:ea typeface="Meiryo UI" panose="020B0604030504040204" pitchFamily="50" charset="-128"/>
              </a:rPr>
              <a:t>3.</a:t>
            </a:r>
            <a:r>
              <a:rPr lang="ja-JP" altLang="en-US" sz="1300" b="1" dirty="0">
                <a:solidFill>
                  <a:sysClr val="windowText" lastClr="000000"/>
                </a:solidFill>
                <a:latin typeface="Meiryo UI" panose="020B0604030504040204" pitchFamily="50" charset="-128"/>
                <a:ea typeface="Meiryo UI" panose="020B0604030504040204" pitchFamily="50" charset="-128"/>
              </a:rPr>
              <a:t>最新の高精度放射線治療</a:t>
            </a:r>
            <a:endParaRPr lang="en-US" altLang="ja-JP" sz="1300" b="1" dirty="0">
              <a:solidFill>
                <a:sysClr val="windowText" lastClr="000000"/>
              </a:solidFill>
              <a:latin typeface="Meiryo UI" panose="020B0604030504040204" pitchFamily="50" charset="-128"/>
              <a:ea typeface="Meiryo UI" panose="020B0604030504040204" pitchFamily="50" charset="-128"/>
            </a:endParaRPr>
          </a:p>
          <a:p>
            <a:pPr>
              <a:defRPr/>
            </a:pPr>
            <a:r>
              <a:rPr lang="en-US" altLang="ja-JP" sz="1300" b="1" dirty="0">
                <a:solidFill>
                  <a:sysClr val="windowText" lastClr="000000"/>
                </a:solidFill>
                <a:latin typeface="Meiryo UI" panose="020B0604030504040204" pitchFamily="50" charset="-128"/>
                <a:ea typeface="Meiryo UI" panose="020B0604030504040204" pitchFamily="50" charset="-128"/>
              </a:rPr>
              <a:t>4.</a:t>
            </a:r>
            <a:r>
              <a:rPr lang="ja-JP" altLang="en-US" sz="1300" b="1" dirty="0">
                <a:solidFill>
                  <a:sysClr val="windowText" lastClr="000000"/>
                </a:solidFill>
                <a:latin typeface="Meiryo UI" panose="020B0604030504040204" pitchFamily="50" charset="-128"/>
                <a:ea typeface="Meiryo UI" panose="020B0604030504040204" pitchFamily="50" charset="-128"/>
              </a:rPr>
              <a:t>重粒子線治療とは？</a:t>
            </a:r>
            <a:endParaRPr lang="en-US" altLang="ja-JP" sz="1300" b="1" dirty="0">
              <a:solidFill>
                <a:sysClr val="windowText" lastClr="000000"/>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5270" y="9338655"/>
            <a:ext cx="6857999" cy="54617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00" b="1"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お問い合わせ先</a:t>
            </a:r>
            <a:r>
              <a:rPr lang="en-US" altLang="ja-JP" sz="900" dirty="0">
                <a:solidFill>
                  <a:schemeClr val="tx1"/>
                </a:solidFill>
                <a:latin typeface="Meiryo UI" panose="020B0604030504040204" pitchFamily="50" charset="-128"/>
                <a:ea typeface="Meiryo UI" panose="020B0604030504040204" pitchFamily="50" charset="-128"/>
              </a:rPr>
              <a:t>】</a:t>
            </a:r>
          </a:p>
          <a:p>
            <a:r>
              <a:rPr lang="ja-JP" altLang="en-US" sz="900" dirty="0">
                <a:solidFill>
                  <a:schemeClr val="tx1"/>
                </a:solidFill>
                <a:latin typeface="Meiryo UI" panose="020B0604030504040204" pitchFamily="50" charset="-128"/>
                <a:ea typeface="Meiryo UI" panose="020B0604030504040204" pitchFamily="50" charset="-128"/>
              </a:rPr>
              <a:t>　明治安田生命保険相互会社　大阪中央支社　　〒</a:t>
            </a:r>
            <a:r>
              <a:rPr lang="en-US" altLang="ja-JP" sz="900" dirty="0">
                <a:solidFill>
                  <a:schemeClr val="tx1"/>
                </a:solidFill>
                <a:latin typeface="Meiryo UI" panose="020B0604030504040204" pitchFamily="50" charset="-128"/>
                <a:ea typeface="Meiryo UI" panose="020B0604030504040204" pitchFamily="50" charset="-128"/>
              </a:rPr>
              <a:t>550-0002</a:t>
            </a:r>
            <a:r>
              <a:rPr lang="ja-JP" altLang="en-US" sz="900" dirty="0">
                <a:solidFill>
                  <a:schemeClr val="tx1"/>
                </a:solidFill>
                <a:latin typeface="Meiryo UI" panose="020B0604030504040204" pitchFamily="50" charset="-128"/>
                <a:ea typeface="Meiryo UI" panose="020B0604030504040204" pitchFamily="50" charset="-128"/>
              </a:rPr>
              <a:t>　大阪府大阪市西区江戸堀１</a:t>
            </a:r>
            <a:r>
              <a:rPr lang="zh-CN" altLang="en-US"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１２</a:t>
            </a:r>
            <a:r>
              <a:rPr lang="zh-CN" altLang="en-US"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８</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明治安田生命肥後橋ビル３</a:t>
            </a:r>
            <a:r>
              <a:rPr lang="en-US" altLang="ja-JP" sz="900" dirty="0">
                <a:solidFill>
                  <a:schemeClr val="tx1"/>
                </a:solidFill>
                <a:latin typeface="Meiryo UI" panose="020B0604030504040204" pitchFamily="50" charset="-128"/>
                <a:ea typeface="Meiryo UI" panose="020B0604030504040204" pitchFamily="50" charset="-128"/>
              </a:rPr>
              <a:t>F</a:t>
            </a:r>
            <a:r>
              <a:rPr lang="ja-JP" altLang="en-US" sz="900" dirty="0">
                <a:solidFill>
                  <a:schemeClr val="tx1"/>
                </a:solidFill>
                <a:latin typeface="Meiryo UI" panose="020B0604030504040204" pitchFamily="50" charset="-128"/>
                <a:ea typeface="Meiryo UI" panose="020B0604030504040204" pitchFamily="50" charset="-128"/>
              </a:rPr>
              <a:t>　担当）高島　藤本　南</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ＴＥＬ．</a:t>
            </a:r>
            <a:r>
              <a:rPr lang="en-US" altLang="ja-JP" sz="900" dirty="0">
                <a:solidFill>
                  <a:schemeClr val="tx1"/>
                </a:solidFill>
                <a:latin typeface="Meiryo UI" panose="020B0604030504040204" pitchFamily="50" charset="-128"/>
                <a:ea typeface="Meiryo UI" panose="020B0604030504040204" pitchFamily="50" charset="-128"/>
              </a:rPr>
              <a:t>06-6479-2561</a:t>
            </a:r>
            <a:r>
              <a:rPr lang="ja-JP" altLang="en-US" sz="900" dirty="0">
                <a:solidFill>
                  <a:schemeClr val="tx1"/>
                </a:solidFill>
                <a:latin typeface="Meiryo UI" panose="020B0604030504040204" pitchFamily="50" charset="-128"/>
                <a:ea typeface="Meiryo UI" panose="020B0604030504040204" pitchFamily="50" charset="-128"/>
              </a:rPr>
              <a:t>　　ＦＡＸ．</a:t>
            </a:r>
            <a:r>
              <a:rPr lang="en-US" altLang="ja-JP" sz="900" dirty="0">
                <a:solidFill>
                  <a:schemeClr val="tx1"/>
                </a:solidFill>
                <a:latin typeface="Meiryo UI" panose="020B0604030504040204" pitchFamily="50" charset="-128"/>
                <a:ea typeface="Meiryo UI" panose="020B0604030504040204" pitchFamily="50" charset="-128"/>
              </a:rPr>
              <a:t>06-6444-9410</a:t>
            </a:r>
            <a:r>
              <a:rPr lang="ja-JP" altLang="en-US" sz="900" dirty="0">
                <a:solidFill>
                  <a:schemeClr val="tx1"/>
                </a:solidFill>
                <a:latin typeface="Meiryo UI" panose="020B0604030504040204" pitchFamily="50" charset="-128"/>
                <a:ea typeface="Meiryo UI" panose="020B0604030504040204" pitchFamily="50" charset="-128"/>
              </a:rPr>
              <a:t>　</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5" name="TextBox 47"/>
          <p:cNvSpPr txBox="1"/>
          <p:nvPr/>
        </p:nvSpPr>
        <p:spPr>
          <a:xfrm>
            <a:off x="294032" y="2750213"/>
            <a:ext cx="822042" cy="307777"/>
          </a:xfrm>
          <a:prstGeom prst="rect">
            <a:avLst/>
          </a:prstGeom>
          <a:solidFill>
            <a:srgbClr val="FABF00"/>
          </a:solidFill>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日時</a:t>
            </a:r>
            <a:endParaRPr lang="zh-CN" altLang="en-US" sz="1400" b="1" dirty="0">
              <a:solidFill>
                <a:schemeClr val="bg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284119" y="2684991"/>
            <a:ext cx="3677920" cy="400110"/>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2023</a:t>
            </a:r>
            <a:r>
              <a:rPr kumimoji="1" lang="ja-JP" altLang="en-US" sz="2000" b="1" dirty="0">
                <a:latin typeface="Meiryo UI" panose="020B0604030504040204" pitchFamily="50" charset="-128"/>
                <a:ea typeface="Meiryo UI" panose="020B0604030504040204" pitchFamily="50" charset="-128"/>
              </a:rPr>
              <a:t>年</a:t>
            </a:r>
            <a:r>
              <a:rPr kumimoji="1" lang="en-US" altLang="ja-JP" sz="2000" b="1" dirty="0">
                <a:latin typeface="Meiryo UI" panose="020B0604030504040204" pitchFamily="50" charset="-128"/>
                <a:ea typeface="Meiryo UI" panose="020B0604030504040204" pitchFamily="50" charset="-128"/>
              </a:rPr>
              <a:t>10</a:t>
            </a:r>
            <a:r>
              <a:rPr kumimoji="1" lang="ja-JP" altLang="en-US" sz="2000" b="1" dirty="0">
                <a:latin typeface="Meiryo UI" panose="020B0604030504040204" pitchFamily="50" charset="-128"/>
                <a:ea typeface="Meiryo UI" panose="020B0604030504040204" pitchFamily="50" charset="-128"/>
              </a:rPr>
              <a:t>月</a:t>
            </a:r>
            <a:r>
              <a:rPr kumimoji="1" lang="en-US" altLang="ja-JP" sz="2000" b="1" dirty="0">
                <a:latin typeface="Meiryo UI" panose="020B0604030504040204" pitchFamily="50" charset="-128"/>
                <a:ea typeface="Meiryo UI" panose="020B0604030504040204" pitchFamily="50" charset="-128"/>
              </a:rPr>
              <a:t>25</a:t>
            </a:r>
            <a:r>
              <a:rPr kumimoji="1" lang="ja-JP" altLang="en-US" sz="2000" b="1" dirty="0">
                <a:latin typeface="Meiryo UI" panose="020B0604030504040204" pitchFamily="50" charset="-128"/>
                <a:ea typeface="Meiryo UI" panose="020B0604030504040204" pitchFamily="50" charset="-128"/>
              </a:rPr>
              <a:t>日（水）</a:t>
            </a:r>
          </a:p>
        </p:txBody>
      </p:sp>
      <p:sp>
        <p:nvSpPr>
          <p:cNvPr id="27" name="テキスト ボックス 26"/>
          <p:cNvSpPr txBox="1"/>
          <p:nvPr/>
        </p:nvSpPr>
        <p:spPr>
          <a:xfrm>
            <a:off x="1265520" y="2971903"/>
            <a:ext cx="5310080"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19</a:t>
            </a:r>
            <a:r>
              <a:rPr lang="ja-JP" altLang="en-US" sz="1400" b="1" dirty="0">
                <a:latin typeface="Meiryo UI" panose="020B0604030504040204" pitchFamily="50" charset="-128"/>
                <a:ea typeface="Meiryo UI" panose="020B0604030504040204" pitchFamily="50" charset="-128"/>
              </a:rPr>
              <a:t>時～</a:t>
            </a:r>
            <a:r>
              <a:rPr lang="en-US" altLang="ja-JP" sz="1400" b="1" dirty="0">
                <a:latin typeface="Meiryo UI" panose="020B0604030504040204" pitchFamily="50" charset="-128"/>
                <a:ea typeface="Meiryo UI" panose="020B0604030504040204" pitchFamily="50" charset="-128"/>
              </a:rPr>
              <a:t>20</a:t>
            </a:r>
            <a:r>
              <a:rPr lang="ja-JP" altLang="en-US" sz="1400" b="1" dirty="0">
                <a:latin typeface="Meiryo UI" panose="020B0604030504040204" pitchFamily="50" charset="-128"/>
                <a:ea typeface="Meiryo UI" panose="020B0604030504040204" pitchFamily="50" charset="-128"/>
              </a:rPr>
              <a:t>時</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分（受付開始：</a:t>
            </a:r>
            <a:r>
              <a:rPr lang="en-US" altLang="ja-JP" sz="1400" b="1" dirty="0">
                <a:latin typeface="Meiryo UI" panose="020B0604030504040204" pitchFamily="50" charset="-128"/>
                <a:ea typeface="Meiryo UI" panose="020B0604030504040204" pitchFamily="50" charset="-128"/>
              </a:rPr>
              <a:t>18</a:t>
            </a:r>
            <a:r>
              <a:rPr lang="ja-JP" altLang="en-US" sz="1400" b="1" dirty="0">
                <a:latin typeface="Meiryo UI" panose="020B0604030504040204" pitchFamily="50" charset="-128"/>
                <a:ea typeface="Meiryo UI" panose="020B0604030504040204" pitchFamily="50" charset="-128"/>
              </a:rPr>
              <a:t>時</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分）</a:t>
            </a:r>
            <a:endParaRPr lang="en-US" altLang="zh-TW" sz="1400" b="1"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227621" y="3348428"/>
            <a:ext cx="5368246" cy="923330"/>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エル・おおさか　エルシアター　</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大阪府立労働センター）</a:t>
            </a:r>
            <a:endParaRPr lang="en-US" altLang="ja-JP"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住所：大阪市中央区北浜東</a:t>
            </a:r>
            <a:r>
              <a:rPr lang="en-US" altLang="ja-JP" sz="1200" dirty="0">
                <a:latin typeface="Meiryo UI" panose="020B0604030504040204" pitchFamily="50" charset="-128"/>
                <a:ea typeface="Meiryo UI" panose="020B0604030504040204" pitchFamily="50" charset="-128"/>
              </a:rPr>
              <a:t>3-14</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06-6942-0001</a:t>
            </a:r>
          </a:p>
          <a:p>
            <a:r>
              <a:rPr lang="en-US" altLang="ja-JP" sz="1200" dirty="0">
                <a:latin typeface="Meiryo UI" panose="020B0604030504040204" pitchFamily="50" charset="-128"/>
                <a:ea typeface="Meiryo UI" panose="020B0604030504040204" pitchFamily="50" charset="-128"/>
              </a:rPr>
              <a:t>Osaka Metro</a:t>
            </a:r>
            <a:r>
              <a:rPr lang="ja-JP" altLang="en-US" sz="1200" dirty="0">
                <a:latin typeface="Meiryo UI" panose="020B0604030504040204" pitchFamily="50" charset="-128"/>
                <a:ea typeface="Meiryo UI" panose="020B0604030504040204" pitchFamily="50" charset="-128"/>
              </a:rPr>
              <a:t>谷町線・京阪電鉄「天満橋」駅より西へ</a:t>
            </a:r>
            <a:r>
              <a:rPr lang="en-US" altLang="ja-JP" sz="1200" dirty="0">
                <a:latin typeface="Meiryo UI" panose="020B0604030504040204" pitchFamily="50" charset="-128"/>
                <a:ea typeface="Meiryo UI" panose="020B0604030504040204" pitchFamily="50" charset="-128"/>
              </a:rPr>
              <a:t>300m</a:t>
            </a:r>
          </a:p>
          <a:p>
            <a:r>
              <a:rPr lang="en-US" altLang="ja-JP" sz="1200" dirty="0">
                <a:latin typeface="Meiryo UI" panose="020B0604030504040204" pitchFamily="50" charset="-128"/>
                <a:ea typeface="Meiryo UI" panose="020B0604030504040204" pitchFamily="50" charset="-128"/>
              </a:rPr>
              <a:t>Osaka Metro</a:t>
            </a:r>
            <a:r>
              <a:rPr lang="ja-JP" altLang="en-US" sz="1200" dirty="0">
                <a:latin typeface="Meiryo UI" panose="020B0604030504040204" pitchFamily="50" charset="-128"/>
                <a:ea typeface="Meiryo UI" panose="020B0604030504040204" pitchFamily="50" charset="-128"/>
              </a:rPr>
              <a:t>堺筋線・京阪電鉄「北浜」駅より東へ</a:t>
            </a:r>
            <a:r>
              <a:rPr lang="en-US" altLang="ja-JP" sz="1200" dirty="0">
                <a:latin typeface="Meiryo UI" panose="020B0604030504040204" pitchFamily="50" charset="-128"/>
                <a:ea typeface="Meiryo UI" panose="020B0604030504040204" pitchFamily="50" charset="-128"/>
              </a:rPr>
              <a:t>500</a:t>
            </a:r>
            <a:r>
              <a:rPr lang="ja-JP" altLang="en-US" sz="1200" dirty="0">
                <a:latin typeface="Meiryo UI" panose="020B0604030504040204" pitchFamily="50" charset="-128"/>
                <a:ea typeface="Meiryo UI" panose="020B0604030504040204" pitchFamily="50" charset="-128"/>
              </a:rPr>
              <a:t>ｍ</a:t>
            </a:r>
            <a:endParaRPr lang="en-US" altLang="ja-JP" sz="1200" dirty="0">
              <a:latin typeface="Meiryo UI" panose="020B0604030504040204" pitchFamily="50" charset="-128"/>
              <a:ea typeface="Meiryo UI" panose="020B0604030504040204" pitchFamily="50" charset="-128"/>
            </a:endParaRPr>
          </a:p>
        </p:txBody>
      </p:sp>
      <p:sp>
        <p:nvSpPr>
          <p:cNvPr id="35" name="角丸四角形 34"/>
          <p:cNvSpPr/>
          <p:nvPr/>
        </p:nvSpPr>
        <p:spPr>
          <a:xfrm>
            <a:off x="133450" y="2594334"/>
            <a:ext cx="6496926" cy="1679147"/>
          </a:xfrm>
          <a:prstGeom prst="roundRect">
            <a:avLst>
              <a:gd name="adj" fmla="val 6092"/>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660271" y="6166185"/>
            <a:ext cx="809340" cy="276999"/>
          </a:xfrm>
          <a:prstGeom prst="rect">
            <a:avLst/>
          </a:prstGeom>
          <a:noFill/>
        </p:spPr>
        <p:txBody>
          <a:bodyPr wrap="square" rtlCol="0">
            <a:spAutoFit/>
          </a:bodyPr>
          <a:lstStyle/>
          <a:p>
            <a:r>
              <a:rPr kumimoji="1" lang="ja-JP" altLang="en-US" sz="1200" u="sng" dirty="0">
                <a:latin typeface="Meiryo UI" panose="020B0604030504040204" pitchFamily="50" charset="-128"/>
                <a:ea typeface="Meiryo UI" panose="020B0604030504040204" pitchFamily="50" charset="-128"/>
              </a:rPr>
              <a:t>担当者</a:t>
            </a:r>
          </a:p>
        </p:txBody>
      </p:sp>
      <p:sp>
        <p:nvSpPr>
          <p:cNvPr id="39" name="角丸四角形 38"/>
          <p:cNvSpPr/>
          <p:nvPr/>
        </p:nvSpPr>
        <p:spPr>
          <a:xfrm>
            <a:off x="3536576" y="6064704"/>
            <a:ext cx="3210396" cy="1787776"/>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7" name="TextBox 47"/>
          <p:cNvSpPr txBox="1"/>
          <p:nvPr/>
        </p:nvSpPr>
        <p:spPr>
          <a:xfrm>
            <a:off x="304744" y="3412570"/>
            <a:ext cx="811543" cy="307777"/>
          </a:xfrm>
          <a:prstGeom prst="rect">
            <a:avLst/>
          </a:prstGeom>
          <a:solidFill>
            <a:srgbClr val="FABF00"/>
          </a:solidFill>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会場</a:t>
            </a:r>
            <a:endParaRPr lang="zh-CN" altLang="en-US" sz="1400" b="1" dirty="0">
              <a:solidFill>
                <a:schemeClr val="bg1"/>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0855" y="4368442"/>
            <a:ext cx="3495721" cy="1477328"/>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rPr>
              <a:t>大阪国際がんセンター</a:t>
            </a:r>
            <a:endParaRPr lang="en-US" altLang="ja-JP"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副院長　　　　　　　　　　  　　石川 淳　   氏</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がん相談支援センター長  　　池山 晴人　氏</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放射線腫瘍科　主任部長 　小西 浩司  氏　</a:t>
            </a:r>
            <a:endParaRPr lang="en-US" altLang="ja-JP" sz="1300" dirty="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大阪重粒子線センター</a:t>
            </a:r>
            <a:endParaRPr kumimoji="1" lang="en-US" altLang="ja-JP"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主任部長　　　　　　　　   　　鈴木 修　   氏</a:t>
            </a:r>
            <a:endParaRPr lang="en-US" altLang="ja-JP" sz="1300" dirty="0">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3F8A1B52-A260-4897-819B-FF60A66729E5}"/>
              </a:ext>
            </a:extLst>
          </p:cNvPr>
          <p:cNvSpPr/>
          <p:nvPr/>
        </p:nvSpPr>
        <p:spPr>
          <a:xfrm>
            <a:off x="815" y="1932552"/>
            <a:ext cx="6877802" cy="6322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ysClr val="windowText" lastClr="000000"/>
                </a:solidFill>
                <a:latin typeface="Meiryo UI" panose="020B0604030504040204" pitchFamily="50" charset="-128"/>
                <a:ea typeface="Meiryo UI" panose="020B0604030504040204" pitchFamily="50" charset="-128"/>
              </a:rPr>
              <a:t>　</a:t>
            </a:r>
            <a:r>
              <a:rPr lang="ja-JP" altLang="en-US" sz="1200" b="1" u="sng" dirty="0">
                <a:solidFill>
                  <a:schemeClr val="tx1"/>
                </a:solidFill>
                <a:latin typeface="Meiryo UI" panose="020B0604030504040204" pitchFamily="50" charset="-128"/>
                <a:ea typeface="Meiryo UI" panose="020B0604030504040204" pitchFamily="50" charset="-128"/>
              </a:rPr>
              <a:t>大阪国際がんセンター</a:t>
            </a:r>
            <a:r>
              <a:rPr lang="ja-JP" altLang="en-US" sz="1200" u="sng" dirty="0">
                <a:solidFill>
                  <a:schemeClr val="tx1"/>
                </a:solidFill>
                <a:latin typeface="Meiryo UI" panose="020B0604030504040204" pitchFamily="50" charset="-128"/>
                <a:ea typeface="Meiryo UI" panose="020B0604030504040204" pitchFamily="50" charset="-128"/>
              </a:rPr>
              <a:t>は、がんを専門とする全国トップレベルの医療機関</a:t>
            </a:r>
            <a:r>
              <a:rPr lang="ja-JP" altLang="en-US" sz="1200" dirty="0">
                <a:solidFill>
                  <a:schemeClr val="tx1"/>
                </a:solidFill>
                <a:latin typeface="Meiryo UI" panose="020B0604030504040204" pitchFamily="50" charset="-128"/>
                <a:ea typeface="Meiryo UI" panose="020B0604030504040204" pitchFamily="50" charset="-128"/>
              </a:rPr>
              <a:t>であり、</a:t>
            </a:r>
            <a:r>
              <a:rPr lang="ja-JP" altLang="en-US" sz="1200" b="1" u="sng" dirty="0">
                <a:solidFill>
                  <a:schemeClr val="tx1"/>
                </a:solidFill>
                <a:latin typeface="Meiryo UI" panose="020B0604030504040204" pitchFamily="50" charset="-128"/>
                <a:ea typeface="Meiryo UI" panose="020B0604030504040204" pitchFamily="50" charset="-128"/>
              </a:rPr>
              <a:t>大阪重粒子線センター</a:t>
            </a:r>
            <a:r>
              <a:rPr lang="ja-JP" altLang="en-US" sz="1200" u="sng" dirty="0">
                <a:solidFill>
                  <a:schemeClr val="tx1"/>
                </a:solidFill>
                <a:latin typeface="Meiryo UI" panose="020B0604030504040204" pitchFamily="50" charset="-128"/>
                <a:ea typeface="Meiryo UI" panose="020B0604030504040204" pitchFamily="50" charset="-128"/>
              </a:rPr>
              <a:t>は</a:t>
            </a:r>
            <a:endParaRPr lang="en-US" altLang="ja-JP" sz="1200" u="sng" dirty="0">
              <a:solidFill>
                <a:schemeClr val="tx1"/>
              </a:solidFill>
              <a:latin typeface="Meiryo UI" panose="020B0604030504040204" pitchFamily="50" charset="-128"/>
              <a:ea typeface="Meiryo UI" panose="020B0604030504040204" pitchFamily="50" charset="-128"/>
            </a:endParaRPr>
          </a:p>
          <a:p>
            <a:pPr>
              <a:defRPr/>
            </a:pPr>
            <a:r>
              <a:rPr lang="ja-JP" altLang="en-US" sz="1200" u="sng" dirty="0">
                <a:solidFill>
                  <a:schemeClr val="tx1"/>
                </a:solidFill>
                <a:latin typeface="Meiryo UI" panose="020B0604030504040204" pitchFamily="50" charset="-128"/>
                <a:ea typeface="Meiryo UI" panose="020B0604030504040204" pitchFamily="50" charset="-128"/>
              </a:rPr>
              <a:t>がんの重粒子線治療を行っている医療機関</a:t>
            </a:r>
            <a:r>
              <a:rPr lang="ja-JP" altLang="en-US" sz="1200" dirty="0">
                <a:solidFill>
                  <a:schemeClr val="tx1"/>
                </a:solidFill>
                <a:latin typeface="Meiryo UI" panose="020B0604030504040204" pitchFamily="50" charset="-128"/>
                <a:ea typeface="Meiryo UI" panose="020B0604030504040204" pitchFamily="50" charset="-128"/>
              </a:rPr>
              <a:t>です。今回は、両院の現役医師等から大阪府におけるがん診療、</a:t>
            </a:r>
            <a:endParaRPr lang="en-US" altLang="ja-JP" sz="1200" dirty="0">
              <a:solidFill>
                <a:schemeClr val="tx1"/>
              </a:solidFill>
              <a:latin typeface="Meiryo UI" panose="020B0604030504040204" pitchFamily="50" charset="-128"/>
              <a:ea typeface="Meiryo UI" panose="020B0604030504040204" pitchFamily="50" charset="-128"/>
            </a:endParaRPr>
          </a:p>
          <a:p>
            <a:pPr>
              <a:defRPr/>
            </a:pPr>
            <a:r>
              <a:rPr lang="ja-JP" altLang="en-US" sz="1200" dirty="0">
                <a:solidFill>
                  <a:schemeClr val="tx1"/>
                </a:solidFill>
                <a:latin typeface="Meiryo UI" panose="020B0604030504040204" pitchFamily="50" charset="-128"/>
                <a:ea typeface="Meiryo UI" panose="020B0604030504040204" pitchFamily="50" charset="-128"/>
              </a:rPr>
              <a:t>がん検診の重要性、がんとお金、重粒子線治療を含むがんの放射線治療について、皆様にお届けいたします。</a:t>
            </a:r>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21" name="表 20">
            <a:extLst>
              <a:ext uri="{FF2B5EF4-FFF2-40B4-BE49-F238E27FC236}">
                <a16:creationId xmlns:a16="http://schemas.microsoft.com/office/drawing/2014/main" id="{F9E06D99-B45D-4F9E-8CF0-90FAD4236DF7}"/>
              </a:ext>
            </a:extLst>
          </p:cNvPr>
          <p:cNvGraphicFramePr>
            <a:graphicFrameLocks noGrp="1"/>
          </p:cNvGraphicFramePr>
          <p:nvPr/>
        </p:nvGraphicFramePr>
        <p:xfrm>
          <a:off x="183424" y="7944408"/>
          <a:ext cx="6480610" cy="1302319"/>
        </p:xfrm>
        <a:graphic>
          <a:graphicData uri="http://schemas.openxmlformats.org/drawingml/2006/table">
            <a:tbl>
              <a:tblPr firstRow="1" bandRow="1">
                <a:tableStyleId>{5C22544A-7EE6-4342-B048-85BDC9FD1C3A}</a:tableStyleId>
              </a:tblPr>
              <a:tblGrid>
                <a:gridCol w="771503">
                  <a:extLst>
                    <a:ext uri="{9D8B030D-6E8A-4147-A177-3AD203B41FA5}">
                      <a16:colId xmlns:a16="http://schemas.microsoft.com/office/drawing/2014/main" val="20000"/>
                    </a:ext>
                  </a:extLst>
                </a:gridCol>
                <a:gridCol w="2616088">
                  <a:extLst>
                    <a:ext uri="{9D8B030D-6E8A-4147-A177-3AD203B41FA5}">
                      <a16:colId xmlns:a16="http://schemas.microsoft.com/office/drawing/2014/main" val="20001"/>
                    </a:ext>
                  </a:extLst>
                </a:gridCol>
                <a:gridCol w="810077">
                  <a:extLst>
                    <a:ext uri="{9D8B030D-6E8A-4147-A177-3AD203B41FA5}">
                      <a16:colId xmlns:a16="http://schemas.microsoft.com/office/drawing/2014/main" val="20002"/>
                    </a:ext>
                  </a:extLst>
                </a:gridCol>
                <a:gridCol w="2282942">
                  <a:extLst>
                    <a:ext uri="{9D8B030D-6E8A-4147-A177-3AD203B41FA5}">
                      <a16:colId xmlns:a16="http://schemas.microsoft.com/office/drawing/2014/main" val="20003"/>
                    </a:ext>
                  </a:extLst>
                </a:gridCol>
              </a:tblGrid>
              <a:tr h="232298">
                <a:tc>
                  <a:txBody>
                    <a:bodyPr/>
                    <a:lstStyle/>
                    <a:p>
                      <a:pPr algn="ctr"/>
                      <a:r>
                        <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フリガナ</a:t>
                      </a:r>
                    </a:p>
                  </a:txBody>
                  <a:tcPr marL="74006" marR="74006" marT="40079" marB="4007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endParaRPr kumimoji="1" lang="ja-JP" altLang="en-US" sz="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4006" marR="74006" marT="40079" marB="4007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rowSpan="2">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生年月日</a:t>
                      </a:r>
                    </a:p>
                  </a:txBody>
                  <a:tcPr marL="86320" marR="86320" marT="43160" marB="4316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Ｓ　・　Ｈ</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　　　　　月　　　 　日</a:t>
                      </a:r>
                    </a:p>
                  </a:txBody>
                  <a:tcPr marL="86320" marR="86320" marT="43160" marB="4316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27852">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お名前</a:t>
                      </a:r>
                    </a:p>
                  </a:txBody>
                  <a:tcPr marL="74006" marR="74006" marT="40079" marB="4007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4006" marR="74006" marT="40079" marB="4007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42169">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ご住所</a:t>
                      </a:r>
                    </a:p>
                  </a:txBody>
                  <a:tcPr marL="74006" marR="74006" marT="40079" marB="4007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marL="74006" marR="74006" marT="40079" marB="4007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ご連絡先</a:t>
                      </a:r>
                    </a:p>
                  </a:txBody>
                  <a:tcPr marL="74006" marR="74006" marT="40079" marB="4007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自宅：　　  　－　　　    　－</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携帯：　　  　－　　    　　－</a:t>
                      </a:r>
                    </a:p>
                  </a:txBody>
                  <a:tcPr marL="74006" marR="74006" marT="40079" marB="4007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56" name="楕円 55"/>
          <p:cNvSpPr/>
          <p:nvPr/>
        </p:nvSpPr>
        <p:spPr>
          <a:xfrm>
            <a:off x="4946515" y="2626014"/>
            <a:ext cx="1649352" cy="535660"/>
          </a:xfrm>
          <a:prstGeom prst="ellipse">
            <a:avLst/>
          </a:prstGeom>
          <a:solidFill>
            <a:schemeClr val="accent6">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1400" b="1" dirty="0">
                <a:solidFill>
                  <a:sysClr val="windowText" lastClr="000000"/>
                </a:solidFill>
                <a:latin typeface="Meiryo UI" panose="020B0604030504040204" pitchFamily="50" charset="-128"/>
                <a:ea typeface="Meiryo UI" panose="020B0604030504040204" pitchFamily="50" charset="-128"/>
              </a:rPr>
              <a:t>参加費無料</a:t>
            </a:r>
          </a:p>
        </p:txBody>
      </p:sp>
      <p:sp>
        <p:nvSpPr>
          <p:cNvPr id="33" name="テキスト ボックス 32">
            <a:extLst>
              <a:ext uri="{FF2B5EF4-FFF2-40B4-BE49-F238E27FC236}">
                <a16:creationId xmlns:a16="http://schemas.microsoft.com/office/drawing/2014/main" id="{0E7E4FE5-B3CA-4C67-BB41-7DEF7BA1FD90}"/>
              </a:ext>
            </a:extLst>
          </p:cNvPr>
          <p:cNvSpPr txBox="1"/>
          <p:nvPr/>
        </p:nvSpPr>
        <p:spPr>
          <a:xfrm>
            <a:off x="5284346" y="9659779"/>
            <a:ext cx="3479646" cy="246221"/>
          </a:xfrm>
          <a:prstGeom prst="rect">
            <a:avLst/>
          </a:prstGeom>
          <a:noFill/>
        </p:spPr>
        <p:txBody>
          <a:bodyPr wrap="square">
            <a:spAutoFit/>
          </a:bodyPr>
          <a:lstStyle/>
          <a:p>
            <a:r>
              <a:rPr lang="ja-JP" altLang="en-US" sz="1000" b="1" i="0" dirty="0">
                <a:solidFill>
                  <a:srgbClr val="000000"/>
                </a:solidFill>
                <a:effectLst/>
                <a:latin typeface="MS UI Gothic" panose="020B0600070205080204" pitchFamily="50" charset="-128"/>
                <a:ea typeface="MS UI Gothic" panose="020B0600070205080204" pitchFamily="50" charset="-128"/>
              </a:rPr>
              <a:t>ア</a:t>
            </a:r>
            <a:r>
              <a:rPr lang="en-US" altLang="ja-JP" sz="1000" b="1" i="0" dirty="0">
                <a:solidFill>
                  <a:srgbClr val="000000"/>
                </a:solidFill>
                <a:effectLst/>
                <a:latin typeface="MS UI Gothic" panose="020B0600070205080204" pitchFamily="50" charset="-128"/>
                <a:ea typeface="MS UI Gothic" panose="020B0600070205080204" pitchFamily="50" charset="-128"/>
              </a:rPr>
              <a:t>2302572</a:t>
            </a:r>
            <a:r>
              <a:rPr lang="ja-JP" altLang="en-US" sz="1000" b="1" i="0" dirty="0">
                <a:solidFill>
                  <a:srgbClr val="000000"/>
                </a:solidFill>
                <a:effectLst/>
                <a:latin typeface="MS UI Gothic" panose="020B0600070205080204" pitchFamily="50" charset="-128"/>
                <a:ea typeface="MS UI Gothic" panose="020B0600070205080204" pitchFamily="50" charset="-128"/>
              </a:rPr>
              <a:t>大阪中央</a:t>
            </a:r>
            <a:r>
              <a:rPr lang="en-US" altLang="ja-JP" sz="1000" b="1" i="0" dirty="0">
                <a:solidFill>
                  <a:srgbClr val="000000"/>
                </a:solidFill>
                <a:effectLst/>
                <a:latin typeface="MS UI Gothic" panose="020B0600070205080204" pitchFamily="50" charset="-128"/>
                <a:ea typeface="MS UI Gothic" panose="020B0600070205080204" pitchFamily="50" charset="-128"/>
              </a:rPr>
              <a:t>【2310】</a:t>
            </a:r>
            <a:endParaRPr lang="ja-JP" altLang="en-US" sz="1000" dirty="0"/>
          </a:p>
        </p:txBody>
      </p:sp>
      <p:pic>
        <p:nvPicPr>
          <p:cNvPr id="3" name="図 2">
            <a:extLst>
              <a:ext uri="{FF2B5EF4-FFF2-40B4-BE49-F238E27FC236}">
                <a16:creationId xmlns:a16="http://schemas.microsoft.com/office/drawing/2014/main" id="{52C760FD-FD5A-3411-9E79-D65EA467F114}"/>
              </a:ext>
            </a:extLst>
          </p:cNvPr>
          <p:cNvPicPr>
            <a:picLocks noChangeAspect="1"/>
          </p:cNvPicPr>
          <p:nvPr/>
        </p:nvPicPr>
        <p:blipFill rotWithShape="1">
          <a:blip r:embed="rId2">
            <a:extLst>
              <a:ext uri="{28A0092B-C50C-407E-A947-70E740481C1C}">
                <a14:useLocalDpi xmlns:a14="http://schemas.microsoft.com/office/drawing/2010/main" val="0"/>
              </a:ext>
            </a:extLst>
          </a:blip>
          <a:srcRect l="-1" t="55404" r="556" b="12039"/>
          <a:stretch/>
        </p:blipFill>
        <p:spPr>
          <a:xfrm>
            <a:off x="-5270" y="276726"/>
            <a:ext cx="6863270" cy="1664027"/>
          </a:xfrm>
          <a:prstGeom prst="rect">
            <a:avLst/>
          </a:prstGeom>
        </p:spPr>
      </p:pic>
      <p:sp>
        <p:nvSpPr>
          <p:cNvPr id="54" name="正方形/長方形 53"/>
          <p:cNvSpPr>
            <a:spLocks noChangeAspect="1"/>
          </p:cNvSpPr>
          <p:nvPr/>
        </p:nvSpPr>
        <p:spPr>
          <a:xfrm>
            <a:off x="447222" y="758787"/>
            <a:ext cx="5953014" cy="643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Plain">
              <a:avLst>
                <a:gd name="adj" fmla="val 50000"/>
              </a:avLst>
            </a:prstTxWarp>
          </a:bodyPr>
          <a:lstStyle/>
          <a:p>
            <a:pPr algn="ctr">
              <a:defRPr/>
            </a:pPr>
            <a:r>
              <a:rPr lang="ja-JP" altLang="en-US" sz="3600" b="1" dirty="0">
                <a:ln w="25400">
                  <a:noFill/>
                </a:ln>
                <a:solidFill>
                  <a:schemeClr val="bg1"/>
                </a:solidFill>
                <a:effectLst>
                  <a:glow rad="127000">
                    <a:schemeClr val="accent2">
                      <a:lumMod val="75000"/>
                      <a:alpha val="50000"/>
                    </a:schemeClr>
                  </a:glow>
                  <a:outerShdw blurRad="50800" dist="38100" dir="2700000" algn="tl" rotWithShape="0">
                    <a:prstClr val="black">
                      <a:alpha val="40000"/>
                    </a:prstClr>
                  </a:outerShdw>
                </a:effectLst>
                <a:latin typeface="Meiryo UI" pitchFamily="50" charset="-128"/>
                <a:ea typeface="Meiryo UI" pitchFamily="50" charset="-128"/>
                <a:cs typeface="Meiryo UI" pitchFamily="50" charset="-128"/>
              </a:rPr>
              <a:t>大人のためのがんセミナー</a:t>
            </a:r>
          </a:p>
        </p:txBody>
      </p:sp>
      <p:sp>
        <p:nvSpPr>
          <p:cNvPr id="4" name="テキスト ボックス 3">
            <a:extLst>
              <a:ext uri="{FF2B5EF4-FFF2-40B4-BE49-F238E27FC236}">
                <a16:creationId xmlns:a16="http://schemas.microsoft.com/office/drawing/2014/main" id="{BDDD3493-1511-659D-296F-AD9767F473AD}"/>
              </a:ext>
            </a:extLst>
          </p:cNvPr>
          <p:cNvSpPr txBox="1"/>
          <p:nvPr/>
        </p:nvSpPr>
        <p:spPr>
          <a:xfrm>
            <a:off x="1182980" y="-42164"/>
            <a:ext cx="4511842" cy="369332"/>
          </a:xfrm>
          <a:prstGeom prst="rect">
            <a:avLst/>
          </a:prstGeom>
          <a:noFill/>
        </p:spPr>
        <p:txBody>
          <a:bodyPr wrap="square" rtlCol="0">
            <a:spAutoFit/>
          </a:bodyPr>
          <a:lstStyle/>
          <a:p>
            <a:pPr algn="ctr"/>
            <a:r>
              <a:rPr kumimoji="1" lang="ja-JP" altLang="en-US" b="1" dirty="0">
                <a:solidFill>
                  <a:schemeClr val="accent2">
                    <a:lumMod val="75000"/>
                  </a:schemeClr>
                </a:solidFill>
                <a:latin typeface="Meiryo UI" panose="020B0604030504040204" pitchFamily="50" charset="-128"/>
                <a:ea typeface="Meiryo UI" panose="020B0604030504040204" pitchFamily="50" charset="-128"/>
              </a:rPr>
              <a:t>明治安田生命　大阪中央支社　</a:t>
            </a:r>
            <a:r>
              <a:rPr kumimoji="1" lang="en-US" altLang="ja-JP" b="1" dirty="0">
                <a:solidFill>
                  <a:schemeClr val="accent2">
                    <a:lumMod val="75000"/>
                  </a:schemeClr>
                </a:solidFill>
                <a:latin typeface="Meiryo UI" panose="020B0604030504040204" pitchFamily="50" charset="-128"/>
                <a:ea typeface="Meiryo UI" panose="020B0604030504040204" pitchFamily="50" charset="-128"/>
              </a:rPr>
              <a:t>Presents</a:t>
            </a:r>
            <a:endParaRPr kumimoji="1" lang="ja-JP" altLang="en-US" b="1" dirty="0">
              <a:solidFill>
                <a:schemeClr val="accent2">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56954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745</TotalTime>
  <Words>543</Words>
  <Application>Microsoft Office PowerPoint</Application>
  <PresentationFormat>A4 210 x 297 mm</PresentationFormat>
  <Paragraphs>74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MS UI Gothic</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ほ_本田　晋太郎</dc:creator>
  <cp:lastModifiedBy>m.nishio</cp:lastModifiedBy>
  <cp:revision>46</cp:revision>
  <cp:lastPrinted>2023-09-29T06:15:44Z</cp:lastPrinted>
  <dcterms:created xsi:type="dcterms:W3CDTF">2022-03-24T02:42:36Z</dcterms:created>
  <dcterms:modified xsi:type="dcterms:W3CDTF">2023-09-29T06:36:17Z</dcterms:modified>
</cp:coreProperties>
</file>